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52"/>
  </p:notesMasterIdLst>
  <p:sldIdLst>
    <p:sldId id="318" r:id="rId2"/>
    <p:sldId id="383" r:id="rId3"/>
    <p:sldId id="335" r:id="rId4"/>
    <p:sldId id="323" r:id="rId5"/>
    <p:sldId id="343" r:id="rId6"/>
    <p:sldId id="345" r:id="rId7"/>
    <p:sldId id="344" r:id="rId8"/>
    <p:sldId id="346" r:id="rId9"/>
    <p:sldId id="326" r:id="rId10"/>
    <p:sldId id="324" r:id="rId11"/>
    <p:sldId id="337" r:id="rId12"/>
    <p:sldId id="347" r:id="rId13"/>
    <p:sldId id="348" r:id="rId14"/>
    <p:sldId id="350" r:id="rId15"/>
    <p:sldId id="349" r:id="rId16"/>
    <p:sldId id="325" r:id="rId17"/>
    <p:sldId id="351" r:id="rId18"/>
    <p:sldId id="338" r:id="rId19"/>
    <p:sldId id="327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369" r:id="rId38"/>
    <p:sldId id="370" r:id="rId39"/>
    <p:sldId id="371" r:id="rId40"/>
    <p:sldId id="372" r:id="rId41"/>
    <p:sldId id="373" r:id="rId42"/>
    <p:sldId id="374" r:id="rId43"/>
    <p:sldId id="375" r:id="rId44"/>
    <p:sldId id="376" r:id="rId45"/>
    <p:sldId id="377" r:id="rId46"/>
    <p:sldId id="378" r:id="rId47"/>
    <p:sldId id="379" r:id="rId48"/>
    <p:sldId id="380" r:id="rId49"/>
    <p:sldId id="381" r:id="rId50"/>
    <p:sldId id="382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477F9A74-13F3-4C2B-B5F1-237186CB2631}">
  <a:tblStyle styleId="{477F9A74-13F3-4C2B-B5F1-237186CB263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FB6164C-0ED2-43A4-BCEC-C4D432C39BCC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228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465412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69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69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69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69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69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69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69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69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69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69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Shape 7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http://www.sportsbusinessdaily.com/Journal/Issues/2006/12/20061211/This-Weeks-News/NFL-Owners-Give-$300M-For-NY-Stadium.aspx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69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Shape 7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Shape 7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Shape 7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Shape 8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Shape 8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Shape 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Shape 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Shape 8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Shape 8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Shape 8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Shape 8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Shape 8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Shape 8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693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Shape 9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Shape 9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Shape 9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Shape 9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Shape 9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Shape 9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Shape 9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Shape 9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Shape 9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Shape 9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693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Shape 9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69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69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69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69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57200" y="563758"/>
            <a:ext cx="8229600" cy="30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7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2pPr>
            <a:lvl3pPr lvl="2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3pPr>
            <a:lvl4pPr lvl="3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4pPr>
            <a:lvl5pPr lvl="4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5pPr>
            <a:lvl6pPr lvl="5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6pPr>
            <a:lvl7pPr lvl="6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7pPr>
            <a:lvl8pPr lvl="7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8pPr>
            <a:lvl9pPr lvl="8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7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457200" y="411479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Shape 13"/>
          <p:cNvCxnSpPr/>
          <p:nvPr/>
        </p:nvCxnSpPr>
        <p:spPr>
          <a:xfrm>
            <a:off x="457200" y="3633382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600" b="1" i="0" u="none" strike="noStrike" cap="none">
                <a:solidFill>
                  <a:srgbClr val="DA000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2pPr>
            <a:lvl3pPr lvl="2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3pPr>
            <a:lvl4pPr lvl="3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4pPr>
            <a:lvl5pPr lvl="4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5pPr>
            <a:lvl6pPr lvl="5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6pPr>
            <a:lvl7pPr lvl="6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7pPr>
            <a:lvl8pPr lvl="7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8pPr>
            <a:lvl9pPr lvl="8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600" b="1" i="0" u="none" strike="noStrike" cap="none">
                <a:solidFill>
                  <a:srgbClr val="DA000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2pPr>
            <a:lvl3pPr lvl="2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3pPr>
            <a:lvl4pPr lvl="3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4pPr>
            <a:lvl5pPr lvl="4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5pPr>
            <a:lvl6pPr lvl="5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6pPr>
            <a:lvl7pPr lvl="6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7pPr>
            <a:lvl8pPr lvl="7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8pPr>
            <a:lvl9pPr lvl="8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457200" y="431776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4399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5" name="Shape 25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87297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2pPr>
            <a:lvl3pPr lvl="2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3pPr>
            <a:lvl4pPr lvl="3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4pPr>
            <a:lvl5pPr lvl="4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5pPr>
            <a:lvl6pPr lvl="5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6pPr>
            <a:lvl7pPr lvl="6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7pPr>
            <a:lvl8pPr lvl="7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8pPr>
            <a:lvl9pPr lvl="8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" name="Shape 8"/>
          <p:cNvCxnSpPr/>
          <p:nvPr/>
        </p:nvCxnSpPr>
        <p:spPr>
          <a:xfrm>
            <a:off x="457200" y="5023258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://www.cbssports.com/nfl/eye-on-football/24584008/nfl-super-bowl-host-city-bid-specifications-and-requirements-leake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college.holycross.edu/RePEc/hcx/Matheson_Padding.pdf" TargetMode="External"/><Relationship Id="rId5" Type="http://schemas.openxmlformats.org/officeDocument/2006/relationships/hyperlink" Target="http://www.usatoday.com/story/sports/nfl/2015/01/25/super-bowl-host-cities-economic-impact/22324109/" TargetMode="External"/><Relationship Id="rId4" Type="http://schemas.openxmlformats.org/officeDocument/2006/relationships/hyperlink" Target="http://www.citylab.com/politics/2015/01/the-burden-of-hosting-a-super-bowl/385004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qz.com/51069/square-super-bowl-heat-map-shows-how-local-commerce-exploded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packers.com/community/shareholders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eldofschemes.com/" TargetMode="External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youtube.com/v/ouQJJ4mP4hI" TargetMode="External"/><Relationship Id="rId5" Type="http://schemas.openxmlformats.org/officeDocument/2006/relationships/hyperlink" Target="https://www.youtube.com/watch?v=L5x3ECFemvk" TargetMode="External"/><Relationship Id="rId4" Type="http://schemas.openxmlformats.org/officeDocument/2006/relationships/hyperlink" Target="https://youtu.be/ouQJJ4mP4h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8HmWWZsSc0c" TargetMode="External"/><Relationship Id="rId7" Type="http://schemas.openxmlformats.org/officeDocument/2006/relationships/hyperlink" Target="http://business.outlookindia.com/dailyimages/060908/Olympics.gi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tu.be/8HmWWZsSc0c" TargetMode="External"/><Relationship Id="rId5" Type="http://schemas.openxmlformats.org/officeDocument/2006/relationships/hyperlink" Target="http://uptenlist.com/wp-content/uploads/2012/06/2.-The-Cost-of-London-Olympics-2012-e1338908770751.jpg" TargetMode="External"/><Relationship Id="rId4" Type="http://schemas.openxmlformats.org/officeDocument/2006/relationships/image" Target="../media/image2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idahoreporter.com/17411/costco-received-1-million-construction-subsidy-from-pocatello-in-2008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blog.seattlepi.com/seattlepolitics/2013/11/11/boeing-biggest-state-subsidy-in-u-s-history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bssports.com/nfl/eye-on-football/24584008/nfl-super-bowl-host-city-bid-specifications-and-requirements-leaked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ctrTitle"/>
          </p:nvPr>
        </p:nvSpPr>
        <p:spPr>
          <a:xfrm>
            <a:off x="457200" y="563758"/>
            <a:ext cx="8229600" cy="30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" sz="6000" b="1" i="0" u="none" strike="noStrike" cap="none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Financing Sports Facilities</a:t>
            </a:r>
            <a:endParaRPr lang="en" sz="60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48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en" sz="48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lang="en" sz="4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110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Private and Public Financing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23950"/>
            <a:ext cx="8839200" cy="372569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 the past, facilities were funded by the clubs that used them ( privately owned and privately funded)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Cities began to offer support for stadium construction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To keep their team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To attract a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Currently, there is a mixture of private and public funding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What does the private-public split depend </a:t>
            </a:r>
            <a:r>
              <a:rPr lang="en-US" sz="2000" dirty="0" smtClean="0"/>
              <a:t>on?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City’s willingness to pay  (e.g. the Nationals Park)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Club’s willingness to move if the city does not pay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4803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2819400" cy="3508772"/>
          </a:xfrm>
        </p:spPr>
        <p:txBody>
          <a:bodyPr/>
          <a:lstStyle/>
          <a:p>
            <a:r>
              <a:rPr lang="en-US" sz="3200" dirty="0" smtClean="0"/>
              <a:t>Private and Public Financing: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NFL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23950"/>
            <a:ext cx="8839200" cy="372569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-37443"/>
            <a:ext cx="5410200" cy="5217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4171950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Source; </a:t>
            </a:r>
            <a:r>
              <a:rPr lang="en-US" dirty="0"/>
              <a:t>Baade, R. A., &amp; Matheson, V. A. (2011). Financing professional sports facilities.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23950"/>
            <a:ext cx="8839200" cy="372569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2481"/>
            <a:ext cx="4876800" cy="5074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205978"/>
            <a:ext cx="2819400" cy="3508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600" b="1" i="0" u="none" strike="noStrike" cap="none">
                <a:solidFill>
                  <a:srgbClr val="DA000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2pPr>
            <a:lvl3pPr lvl="2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3pPr>
            <a:lvl4pPr lvl="3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4pPr>
            <a:lvl5pPr lvl="4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5pPr>
            <a:lvl6pPr lvl="5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6pPr>
            <a:lvl7pPr lvl="6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7pPr>
            <a:lvl8pPr lvl="7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8pPr>
            <a:lvl9pPr lvl="8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9pPr>
          </a:lstStyle>
          <a:p>
            <a:r>
              <a:rPr lang="en-US" sz="3200" dirty="0" smtClean="0"/>
              <a:t>Private and Public Financing: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MLB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4171950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Source; </a:t>
            </a:r>
            <a:r>
              <a:rPr lang="en-US" dirty="0"/>
              <a:t>Baade, R. A., &amp; Matheson, V. A. (2011). Financing professional sports facilities.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55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23950"/>
            <a:ext cx="8839200" cy="372569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05978"/>
            <a:ext cx="2819400" cy="3508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600" b="1" i="0" u="none" strike="noStrike" cap="none">
                <a:solidFill>
                  <a:srgbClr val="DA000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2pPr>
            <a:lvl3pPr lvl="2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3pPr>
            <a:lvl4pPr lvl="3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4pPr>
            <a:lvl5pPr lvl="4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5pPr>
            <a:lvl6pPr lvl="5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6pPr>
            <a:lvl7pPr lvl="6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7pPr>
            <a:lvl8pPr lvl="7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8pPr>
            <a:lvl9pPr lvl="8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9pPr>
          </a:lstStyle>
          <a:p>
            <a:r>
              <a:rPr lang="en-US" sz="3200" dirty="0" smtClean="0"/>
              <a:t>Private and Public Financing: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NBA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4171950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Source; </a:t>
            </a:r>
            <a:r>
              <a:rPr lang="en-US" dirty="0"/>
              <a:t>Baade, R. A., &amp; Matheson, V. A. (2011). Financing professional sports facilities.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-1"/>
            <a:ext cx="4800600" cy="5072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50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23950"/>
            <a:ext cx="8839200" cy="372569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05978"/>
            <a:ext cx="2819400" cy="3508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600" b="1" i="0" u="none" strike="noStrike" cap="none">
                <a:solidFill>
                  <a:srgbClr val="DA000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2pPr>
            <a:lvl3pPr lvl="2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3pPr>
            <a:lvl4pPr lvl="3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4pPr>
            <a:lvl5pPr lvl="4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5pPr>
            <a:lvl6pPr lvl="5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6pPr>
            <a:lvl7pPr lvl="6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7pPr>
            <a:lvl8pPr lvl="7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8pPr>
            <a:lvl9pPr lvl="8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9pPr>
          </a:lstStyle>
          <a:p>
            <a:r>
              <a:rPr lang="en-US" sz="3200" dirty="0" smtClean="0"/>
              <a:t>Private and Public Financing: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NHL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4171950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Source; </a:t>
            </a:r>
            <a:r>
              <a:rPr lang="en-US" dirty="0"/>
              <a:t>Baade, R. A., &amp; Matheson, V. A. (2011). Financing professional sports facilities.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05978"/>
            <a:ext cx="5181600" cy="4740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713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23950"/>
            <a:ext cx="8839200" cy="372569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05978"/>
            <a:ext cx="2819400" cy="3508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600" b="1" i="0" u="none" strike="noStrike" cap="none">
                <a:solidFill>
                  <a:srgbClr val="DA000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2pPr>
            <a:lvl3pPr lvl="2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3pPr>
            <a:lvl4pPr lvl="3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4pPr>
            <a:lvl5pPr lvl="4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5pPr>
            <a:lvl6pPr lvl="5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6pPr>
            <a:lvl7pPr lvl="6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7pPr>
            <a:lvl8pPr lvl="7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8pPr>
            <a:lvl9pPr lvl="8" indent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3600" b="1">
                <a:solidFill>
                  <a:srgbClr val="DA0002"/>
                </a:solidFill>
              </a:defRPr>
            </a:lvl9pPr>
          </a:lstStyle>
          <a:p>
            <a:r>
              <a:rPr lang="en-US" sz="3200" dirty="0" smtClean="0"/>
              <a:t>Private and Public Financing: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MLS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4171950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Source; </a:t>
            </a:r>
            <a:r>
              <a:rPr lang="en-US" dirty="0"/>
              <a:t>Baade, R. A., &amp; Matheson, V. A. (2011). Financing professional sports facilities.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952" y="361950"/>
            <a:ext cx="5481145" cy="438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50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Example: Nationals Park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23950"/>
            <a:ext cx="8839200" cy="372569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Washington D.C. used to have the Washington Senators. After a bad record, the team moved to Minnesota and changed their name to Twins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D.C. was left without a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D.C. wanted to get the Montreal Expos who were in a financial crisis.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2005: Montreal Expos become the Washington Nationals. They shared the RFK Stadium with D.C. United (MLS team) during 3 seasons.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2008: They get The Nationals Park: cost $611 </a:t>
            </a:r>
            <a:r>
              <a:rPr lang="en-US" sz="2000" dirty="0" err="1" smtClean="0"/>
              <a:t>mln</a:t>
            </a:r>
            <a:r>
              <a:rPr lang="en-US" sz="2000" dirty="0" smtClean="0"/>
              <a:t>, financed by D.C. entirely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138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Example: Nationals Park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23950"/>
            <a:ext cx="8839200" cy="372569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How did D.C. finance their investment?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Sold 30-year municipal bonds to cover the cost of the land + ballpark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To cover the interest on the bonds, the city found 3 revenue sources: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Rent to be paid by the Nationals of $5.5 </a:t>
            </a:r>
            <a:r>
              <a:rPr lang="en-US" sz="1800" dirty="0" err="1" smtClean="0"/>
              <a:t>mln</a:t>
            </a:r>
            <a:r>
              <a:rPr lang="en-US" sz="1800" dirty="0" smtClean="0"/>
              <a:t> per year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In-stadium taxes on tickets, concessions, merchandise sales of $11-14 </a:t>
            </a:r>
            <a:r>
              <a:rPr lang="en-US" sz="1800" dirty="0" err="1" smtClean="0"/>
              <a:t>mln</a:t>
            </a:r>
            <a:endParaRPr lang="en-US" sz="1800" dirty="0" smtClean="0"/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Taxes on businesses in the city of $21 - $24 </a:t>
            </a:r>
            <a:r>
              <a:rPr lang="en-US" sz="1800" dirty="0" err="1" smtClean="0"/>
              <a:t>mln</a:t>
            </a: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7131269" y="2952750"/>
            <a:ext cx="1905000" cy="307777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Burden on the team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283669" y="4248150"/>
            <a:ext cx="1600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Burden on the businesses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6307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Stadium Financing in the NFL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23950"/>
            <a:ext cx="8839200" cy="372569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Due to revenue sharing and national broadcast revenues – even smaller cities can support an NFL franchise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Result: franchises can easily relocate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if an aggressive city puts together a good stadium deal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Examples: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LA Rams moved to St. Louis, then moved back to LA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Cleveland Browns became the Baltimore Ravens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Houston Oilers became Tennessee Titans</a:t>
            </a: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But the league wants to discourage the moves from larger media markets to smaller media markets. Why?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Moving from LA, Cleveland or Houston to Baltimore, Nashville or St. Louis may reduce future broadcast licensing fees, due to a reduction in popularity.</a:t>
            </a:r>
            <a:endParaRPr lang="en-US" sz="1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483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Stadium Financing in the NFL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23950"/>
            <a:ext cx="8839200" cy="372569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When the Cleveland Browns left, Cleveland prepared an antitrust lawsuit against the NFL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The NFL…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settled the suit by expanding into Cleveland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Does this mean that the NFL does not control its expansions?</a:t>
            </a: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To protect the large markets, the owners created The “G-3” fund: the NFL was going to lend up to 50% of the private share of the cost of a new stadiu</a:t>
            </a:r>
            <a:r>
              <a:rPr lang="en-US" sz="2000" dirty="0"/>
              <a:t>m</a:t>
            </a:r>
            <a:r>
              <a:rPr lang="en-US" sz="2000" dirty="0" smtClean="0"/>
              <a:t>. This was an interest-free loan that could be repaid over a 15-year period with revenues from personal seat licenses and premium seating in the new stadium.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Not only large markets used the program: also smaller markets did. The “G-3” fund dried up in 2007.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721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Lesson Direction</a:t>
            </a:r>
          </a:p>
        </p:txBody>
      </p:sp>
      <p:sp>
        <p:nvSpPr>
          <p:cNvPr id="765" name="Shape 765"/>
          <p:cNvSpPr/>
          <p:nvPr/>
        </p:nvSpPr>
        <p:spPr>
          <a:xfrm>
            <a:off x="381000" y="1439200"/>
            <a:ext cx="2329200" cy="687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Scarcity</a:t>
            </a:r>
          </a:p>
        </p:txBody>
      </p:sp>
      <p:sp>
        <p:nvSpPr>
          <p:cNvPr id="766" name="Shape 766"/>
          <p:cNvSpPr/>
          <p:nvPr/>
        </p:nvSpPr>
        <p:spPr>
          <a:xfrm>
            <a:off x="459820" y="2739800"/>
            <a:ext cx="2329200" cy="687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Rationing</a:t>
            </a:r>
          </a:p>
        </p:txBody>
      </p:sp>
      <p:sp>
        <p:nvSpPr>
          <p:cNvPr id="767" name="Shape 767"/>
          <p:cNvSpPr/>
          <p:nvPr/>
        </p:nvSpPr>
        <p:spPr>
          <a:xfrm>
            <a:off x="459829" y="4160625"/>
            <a:ext cx="2329200" cy="687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Competition</a:t>
            </a:r>
          </a:p>
        </p:txBody>
      </p:sp>
      <p:sp>
        <p:nvSpPr>
          <p:cNvPr id="768" name="Shape 768"/>
          <p:cNvSpPr/>
          <p:nvPr/>
        </p:nvSpPr>
        <p:spPr>
          <a:xfrm rot="5400000">
            <a:off x="1310549" y="2208750"/>
            <a:ext cx="470100" cy="4484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/>
          </a:p>
        </p:txBody>
      </p:sp>
      <p:sp>
        <p:nvSpPr>
          <p:cNvPr id="769" name="Shape 769"/>
          <p:cNvSpPr/>
          <p:nvPr/>
        </p:nvSpPr>
        <p:spPr>
          <a:xfrm rot="5400000">
            <a:off x="1310553" y="3591900"/>
            <a:ext cx="470100" cy="4484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/>
          </a:p>
        </p:txBody>
      </p:sp>
      <p:pic>
        <p:nvPicPr>
          <p:cNvPr id="770" name="Shape 7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800" y="1363000"/>
            <a:ext cx="6059422" cy="3408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67808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Stadium Financing in the NFL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23950"/>
            <a:ext cx="8839200" cy="372569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320361"/>
            <a:ext cx="5861957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3409950"/>
            <a:ext cx="2438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 Daniel Kaplan, “NFL Owners Give $300M for N.Y. Stadium,” Sports Business Journal, Dec 11, 2006, p.3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1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Public Funding for Sports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x="457200" y="362500"/>
            <a:ext cx="4936499" cy="376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/>
              <a:t>“Having a football team back in Houston will bring thousands of visitors to our city, and it will generate millions of dollars in our city. I’m excited about our new stadium with a retractable roof. And we’re also very happy about getting a Super Bowl, and as you know that’s very important economically to the city. It will generate probably $300 or $400 million into our economy. But more importantly, if focuses attention on a city that people do not know enough about.</a:t>
            </a:r>
          </a:p>
          <a:p>
            <a:pPr lvl="0" rtl="0">
              <a:spcBef>
                <a:spcPts val="0"/>
              </a:spcBef>
              <a:buNone/>
            </a:pPr>
            <a:endParaRPr sz="1700"/>
          </a:p>
          <a:p>
            <a:pPr lvl="0" rtl="0">
              <a:spcBef>
                <a:spcPts val="0"/>
              </a:spcBef>
              <a:buNone/>
            </a:pPr>
            <a:r>
              <a:rPr lang="en" sz="1700"/>
              <a:t>				--Houston Mayor Lee Brown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700"/>
              <a:t>					(1999)</a:t>
            </a:r>
          </a:p>
        </p:txBody>
      </p:sp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050" y="362499"/>
            <a:ext cx="3025749" cy="376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94563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Hosting Major Events</a:t>
            </a:r>
          </a:p>
        </p:txBody>
      </p:sp>
      <p:pic>
        <p:nvPicPr>
          <p:cNvPr id="783" name="Shape 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502863"/>
            <a:ext cx="4752275" cy="34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Shape 784"/>
          <p:cNvSpPr txBox="1"/>
          <p:nvPr/>
        </p:nvSpPr>
        <p:spPr>
          <a:xfrm>
            <a:off x="5572125" y="316800"/>
            <a:ext cx="3114600" cy="387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The Burden of Hosting the Super Bowl</a:t>
            </a:r>
          </a:p>
          <a:p>
            <a:pPr lvl="0" rtl="0">
              <a:spcBef>
                <a:spcPts val="0"/>
              </a:spcBef>
              <a:buNone/>
            </a:pPr>
            <a:endParaRPr sz="2200"/>
          </a:p>
          <a:p>
            <a:pPr lvl="0" rtl="0">
              <a:spcBef>
                <a:spcPts val="0"/>
              </a:spcBef>
              <a:buNone/>
            </a:pPr>
            <a:r>
              <a:rPr lang="en" sz="2200" u="sng">
                <a:solidFill>
                  <a:schemeClr val="hlink"/>
                </a:solidFill>
                <a:hlinkClick r:id="rId5"/>
              </a:rPr>
              <a:t>More on Hosting</a:t>
            </a:r>
          </a:p>
          <a:p>
            <a:pPr lvl="0" rtl="0">
              <a:spcBef>
                <a:spcPts val="0"/>
              </a:spcBef>
              <a:buNone/>
            </a:pPr>
            <a:endParaRPr sz="2200"/>
          </a:p>
          <a:p>
            <a:pPr lvl="0" rtl="0">
              <a:spcBef>
                <a:spcPts val="0"/>
              </a:spcBef>
              <a:buNone/>
            </a:pPr>
            <a:r>
              <a:rPr lang="en" sz="2200" u="sng">
                <a:solidFill>
                  <a:schemeClr val="hlink"/>
                </a:solidFill>
                <a:hlinkClick r:id="rId6"/>
              </a:rPr>
              <a:t>Padding Required: Research on Revenue from Super Bowl</a:t>
            </a:r>
          </a:p>
          <a:p>
            <a:pPr lvl="0" rtl="0">
              <a:spcBef>
                <a:spcPts val="0"/>
              </a:spcBef>
              <a:buNone/>
            </a:pPr>
            <a:endParaRPr sz="2200"/>
          </a:p>
          <a:p>
            <a:pPr lvl="0">
              <a:spcBef>
                <a:spcPts val="0"/>
              </a:spcBef>
              <a:buNone/>
            </a:pPr>
            <a:r>
              <a:rPr lang="en" sz="2200" u="sng">
                <a:solidFill>
                  <a:schemeClr val="hlink"/>
                </a:solidFill>
                <a:hlinkClick r:id="rId7"/>
              </a:rPr>
              <a:t>Requirements to Host</a:t>
            </a:r>
          </a:p>
        </p:txBody>
      </p:sp>
    </p:spTree>
    <p:extLst>
      <p:ext uri="{BB962C8B-B14F-4D97-AF65-F5344CB8AC3E}">
        <p14:creationId xmlns:p14="http://schemas.microsoft.com/office/powerpoint/2010/main" val="3922237502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Equity/Political Arguments</a:t>
            </a:r>
          </a:p>
        </p:txBody>
      </p:sp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7753209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do governments fund stadium construction?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250275" y="345200"/>
            <a:ext cx="4720500" cy="376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●"/>
            </a:pPr>
            <a:r>
              <a:rPr lang="en" sz="2000"/>
              <a:t>1951 MLB Commissioner Ford Frick announced that cities needed to support teams through publicly owned and maintained stadiums.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●"/>
            </a:pPr>
            <a:r>
              <a:rPr lang="en" sz="2000"/>
              <a:t>This was to be a method for the teams to receive profit from the increased value of businesses around the stadium.</a:t>
            </a:r>
          </a:p>
          <a:p>
            <a:pPr marL="457200" lvl="0" indent="-355600">
              <a:spcBef>
                <a:spcPts val="0"/>
              </a:spcBef>
              <a:buSzPct val="100000"/>
              <a:buChar char="●"/>
            </a:pPr>
            <a:r>
              <a:rPr lang="en" sz="2000"/>
              <a:t>From 2000 to 2006, $9.9 Billion was spent on pro sports facilities. $6.2 Billion (63%) came from public funds.</a:t>
            </a:r>
          </a:p>
        </p:txBody>
      </p:sp>
      <p:pic>
        <p:nvPicPr>
          <p:cNvPr id="797" name="Shape 7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425" y="364350"/>
            <a:ext cx="2657475" cy="3724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6014359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Who SHOULD pay for stadiums?</a:t>
            </a:r>
          </a:p>
        </p:txBody>
      </p:sp>
      <p:pic>
        <p:nvPicPr>
          <p:cNvPr id="803" name="Shape 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5" y="957412"/>
            <a:ext cx="4466524" cy="2512424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Shape 804"/>
          <p:cNvSpPr txBox="1"/>
          <p:nvPr/>
        </p:nvSpPr>
        <p:spPr>
          <a:xfrm>
            <a:off x="5108975" y="267525"/>
            <a:ext cx="3577800" cy="389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0"/>
              </a:spcBef>
              <a:buSzPct val="100000"/>
              <a:buChar char="●"/>
            </a:pPr>
            <a:r>
              <a:rPr lang="en" sz="2200"/>
              <a:t>Break up into groups and decide who you think should pay for stadium construction and maintenance.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●"/>
            </a:pPr>
            <a:r>
              <a:rPr lang="en" sz="2200"/>
              <a:t>Prepare 1 or 2 ECONOMIC arguments for why your opinion is valid.</a:t>
            </a:r>
          </a:p>
          <a:p>
            <a:pPr marL="457200" lvl="0" indent="-368300">
              <a:spcBef>
                <a:spcPts val="0"/>
              </a:spcBef>
              <a:buSzPct val="100000"/>
              <a:buChar char="●"/>
            </a:pPr>
            <a:r>
              <a:rPr lang="en" sz="2200"/>
              <a:t>Choose someone to present your ideas.</a:t>
            </a:r>
          </a:p>
        </p:txBody>
      </p:sp>
    </p:spTree>
    <p:extLst>
      <p:ext uri="{BB962C8B-B14F-4D97-AF65-F5344CB8AC3E}">
        <p14:creationId xmlns:p14="http://schemas.microsoft.com/office/powerpoint/2010/main" val="2345574770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Quick Review from Last Class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457200" y="422875"/>
            <a:ext cx="5229899" cy="360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" sz="2400"/>
              <a:t>We discussed what we thought about whether or not stadiums across the US should be publicly subsidized.</a:t>
            </a:r>
          </a:p>
          <a:p>
            <a:pPr marL="457200" lvl="0" indent="-381000">
              <a:spcBef>
                <a:spcPts val="0"/>
              </a:spcBef>
              <a:buSzPct val="100000"/>
              <a:buChar char="●"/>
            </a:pPr>
            <a:r>
              <a:rPr lang="en" sz="2400"/>
              <a:t>We brought up our own arguments for why this should or should not be the case.</a:t>
            </a:r>
          </a:p>
        </p:txBody>
      </p:sp>
      <p:pic>
        <p:nvPicPr>
          <p:cNvPr id="811" name="Shape 8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475" y="632835"/>
            <a:ext cx="2480326" cy="318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6524242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Political/Equity Argument</a:t>
            </a:r>
          </a:p>
        </p:txBody>
      </p:sp>
      <p:pic>
        <p:nvPicPr>
          <p:cNvPr id="817" name="Shape 817"/>
          <p:cNvPicPr preferRelativeResize="0"/>
          <p:nvPr/>
        </p:nvPicPr>
        <p:blipFill rotWithShape="1">
          <a:blip r:embed="rId3">
            <a:alphaModFix/>
          </a:blip>
          <a:srcRect l="53389" t="25560" r="18079" b="33601"/>
          <a:stretch/>
        </p:blipFill>
        <p:spPr>
          <a:xfrm>
            <a:off x="396500" y="146149"/>
            <a:ext cx="4508175" cy="40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Shape 818"/>
          <p:cNvPicPr preferRelativeResize="0"/>
          <p:nvPr/>
        </p:nvPicPr>
        <p:blipFill rotWithShape="1">
          <a:blip r:embed="rId4">
            <a:alphaModFix/>
          </a:blip>
          <a:srcRect l="48417" t="17586" r="4833" b="34959"/>
          <a:stretch/>
        </p:blipFill>
        <p:spPr>
          <a:xfrm>
            <a:off x="5083075" y="298550"/>
            <a:ext cx="3847174" cy="244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Shape 819"/>
          <p:cNvPicPr preferRelativeResize="0"/>
          <p:nvPr/>
        </p:nvPicPr>
        <p:blipFill rotWithShape="1">
          <a:blip r:embed="rId5">
            <a:alphaModFix/>
          </a:blip>
          <a:srcRect l="49549" t="26257" r="5215" b="55433"/>
          <a:stretch/>
        </p:blipFill>
        <p:spPr>
          <a:xfrm>
            <a:off x="5207600" y="2932575"/>
            <a:ext cx="3722649" cy="941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0248879"/>
      </p:ext>
    </p:extLst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/>
          <p:nvPr/>
        </p:nvSpPr>
        <p:spPr>
          <a:xfrm>
            <a:off x="457200" y="1318350"/>
            <a:ext cx="8229600" cy="360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318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3200"/>
              <a:t>(-) Better spent elsewhere</a:t>
            </a:r>
          </a:p>
          <a:p>
            <a:pPr marL="457200" lvl="0" indent="-4318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3200"/>
              <a:t>(-) It just subsidizes rich people</a:t>
            </a:r>
          </a:p>
          <a:p>
            <a:pPr marL="914400" lvl="1" indent="-431800" rtl="0">
              <a:lnSpc>
                <a:spcPct val="115000"/>
              </a:lnSpc>
              <a:spcBef>
                <a:spcPts val="0"/>
              </a:spcBef>
              <a:buSzPct val="100000"/>
              <a:buAutoNum type="alphaLcPeriod"/>
            </a:pPr>
            <a:r>
              <a:rPr lang="en" sz="3200"/>
              <a:t>“Tax the poor to pay the rich”</a:t>
            </a:r>
          </a:p>
          <a:p>
            <a:pPr marL="457200" lvl="0" indent="-4318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3200"/>
              <a:t>(+) Needed to keep team competitive</a:t>
            </a:r>
          </a:p>
          <a:p>
            <a:pPr marL="457200" lvl="0" indent="-4318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3200"/>
              <a:t>(-) If it’s that important, owners will do it themselves</a:t>
            </a:r>
          </a:p>
        </p:txBody>
      </p:sp>
      <p:sp>
        <p:nvSpPr>
          <p:cNvPr id="825" name="Shape 8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So what are the arguments typically used?</a:t>
            </a:r>
          </a:p>
        </p:txBody>
      </p:sp>
    </p:spTree>
    <p:extLst>
      <p:ext uri="{BB962C8B-B14F-4D97-AF65-F5344CB8AC3E}">
        <p14:creationId xmlns:p14="http://schemas.microsoft.com/office/powerpoint/2010/main" val="1583390299"/>
      </p:ext>
    </p:extLst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/>
          <p:nvPr/>
        </p:nvSpPr>
        <p:spPr>
          <a:xfrm>
            <a:off x="457200" y="1318350"/>
            <a:ext cx="8229600" cy="360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318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3200"/>
              <a:t>Would it actually be spent somewhere else?</a:t>
            </a:r>
          </a:p>
          <a:p>
            <a:pPr marL="457200" lvl="0" indent="-4318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3200"/>
              <a:t>Would people actually be better off if it was spent somewhere else?</a:t>
            </a:r>
          </a:p>
        </p:txBody>
      </p:sp>
      <p:sp>
        <p:nvSpPr>
          <p:cNvPr id="831" name="Shape 8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(-) Better Spent Elsewhere</a:t>
            </a:r>
          </a:p>
        </p:txBody>
      </p:sp>
    </p:spTree>
    <p:extLst>
      <p:ext uri="{BB962C8B-B14F-4D97-AF65-F5344CB8AC3E}">
        <p14:creationId xmlns:p14="http://schemas.microsoft.com/office/powerpoint/2010/main" val="3344820908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" sz="3000" b="1" i="0" u="none" strike="noStrike" cap="none" dirty="0" smtClean="0">
                <a:solidFill>
                  <a:srgbClr val="DA0002"/>
                </a:solidFill>
                <a:latin typeface="Arial"/>
                <a:ea typeface="Arial"/>
                <a:cs typeface="Arial"/>
                <a:sym typeface="Arial"/>
              </a:rPr>
              <a:t>Lesson: </a:t>
            </a:r>
            <a:r>
              <a:rPr lang="en" sz="3000" b="1" i="0" u="none" strike="noStrike" cap="none" dirty="0" smtClean="0">
                <a:solidFill>
                  <a:srgbClr val="DA0002"/>
                </a:solidFill>
                <a:latin typeface="Arial"/>
                <a:ea typeface="Arial"/>
                <a:cs typeface="Arial"/>
                <a:sym typeface="Arial"/>
              </a:rPr>
              <a:t>Financing Sports Facilities</a:t>
            </a:r>
            <a:endParaRPr lang="en" sz="3000" b="1" i="0" u="none" strike="noStrike" cap="none" dirty="0">
              <a:solidFill>
                <a:srgbClr val="DA00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Objectives:</a:t>
            </a:r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" sz="2500" b="0" i="0" u="none" strike="noStrike" cap="none" dirty="0" smtClean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Explore the </a:t>
            </a:r>
            <a:r>
              <a:rPr lang="en" sz="2500" b="0" i="0" u="none" strike="noStrike" cap="none" dirty="0" smtClean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principles of investment decisions</a:t>
            </a:r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" sz="2500" dirty="0" smtClean="0">
                <a:highlight>
                  <a:srgbClr val="FFFFFF"/>
                </a:highlight>
              </a:rPr>
              <a:t>Examine the cases for public subsidies of privately owned facilities</a:t>
            </a:r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" sz="2500" b="0" i="0" u="none" strike="noStrike" cap="none" dirty="0" smtClean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Analyze ways in which governments can raise funds for sports facilities</a:t>
            </a:r>
          </a:p>
          <a:p>
            <a:pPr marL="635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" sz="25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197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 txBox="1"/>
          <p:nvPr/>
        </p:nvSpPr>
        <p:spPr>
          <a:xfrm>
            <a:off x="457200" y="1318350"/>
            <a:ext cx="8229600" cy="360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064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2800"/>
              <a:t>This gets at the question of “fairness”</a:t>
            </a:r>
          </a:p>
          <a:p>
            <a:pPr marL="914400" lvl="1" indent="-406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en" sz="2800"/>
              <a:t>Economics does NOT do a good job with making things fair</a:t>
            </a:r>
          </a:p>
          <a:p>
            <a:pPr marL="914400" lvl="1" indent="-406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en" sz="2800"/>
              <a:t>Everybody sees something different as fair</a:t>
            </a:r>
          </a:p>
          <a:p>
            <a:pPr marL="914400" lvl="1" indent="-406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en" sz="2800"/>
              <a:t>The world is better off according to economics when total wealth is increased, so we don’t necessarily see a problem here...</a:t>
            </a:r>
          </a:p>
        </p:txBody>
      </p:sp>
      <p:sp>
        <p:nvSpPr>
          <p:cNvPr id="837" name="Shape 8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(-) Just Subsidizes Rich People</a:t>
            </a:r>
          </a:p>
        </p:txBody>
      </p:sp>
    </p:spTree>
    <p:extLst>
      <p:ext uri="{BB962C8B-B14F-4D97-AF65-F5344CB8AC3E}">
        <p14:creationId xmlns:p14="http://schemas.microsoft.com/office/powerpoint/2010/main" val="11985605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/>
          <p:nvPr/>
        </p:nvSpPr>
        <p:spPr>
          <a:xfrm>
            <a:off x="457200" y="1318350"/>
            <a:ext cx="8229600" cy="360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/>
              <a:t>Would playing in a new stadium increase competitiveness of team?</a:t>
            </a: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800"/>
              <a:t>This depends on if the new stadium increases fans’ demand for quality ON THE FIELD.</a:t>
            </a:r>
          </a:p>
        </p:txBody>
      </p:sp>
      <p:sp>
        <p:nvSpPr>
          <p:cNvPr id="843" name="Shape 8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(+) Needed to keep team competitive</a:t>
            </a:r>
          </a:p>
        </p:txBody>
      </p:sp>
    </p:spTree>
    <p:extLst>
      <p:ext uri="{BB962C8B-B14F-4D97-AF65-F5344CB8AC3E}">
        <p14:creationId xmlns:p14="http://schemas.microsoft.com/office/powerpoint/2010/main" val="5344941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/>
          <p:nvPr/>
        </p:nvSpPr>
        <p:spPr>
          <a:xfrm>
            <a:off x="457200" y="1318350"/>
            <a:ext cx="8229600" cy="360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/>
              <a:t>Are owners just trying to get other people to pay for what they would buy anyway? (College scholarships, anyone?)</a:t>
            </a: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800"/>
              <a:t>Other times, a lack of subsidy may in fact hurt society, even if the money is being given to rich people</a:t>
            </a:r>
          </a:p>
        </p:txBody>
      </p:sp>
      <p:sp>
        <p:nvSpPr>
          <p:cNvPr id="849" name="Shape 8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(-) If it’s so important, owners will do it</a:t>
            </a:r>
          </a:p>
        </p:txBody>
      </p:sp>
    </p:spTree>
    <p:extLst>
      <p:ext uri="{BB962C8B-B14F-4D97-AF65-F5344CB8AC3E}">
        <p14:creationId xmlns:p14="http://schemas.microsoft.com/office/powerpoint/2010/main" val="13983085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55" name="Shape 8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Shape 856"/>
          <p:cNvSpPr txBox="1"/>
          <p:nvPr/>
        </p:nvSpPr>
        <p:spPr>
          <a:xfrm>
            <a:off x="5350625" y="4746525"/>
            <a:ext cx="3494999" cy="3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rgbClr val="FF0000"/>
                </a:solidFill>
                <a:hlinkClick r:id="rId4"/>
              </a:rPr>
              <a:t>Link to Article</a:t>
            </a:r>
          </a:p>
        </p:txBody>
      </p:sp>
    </p:spTree>
    <p:extLst>
      <p:ext uri="{BB962C8B-B14F-4D97-AF65-F5344CB8AC3E}">
        <p14:creationId xmlns:p14="http://schemas.microsoft.com/office/powerpoint/2010/main" val="3490701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Sports Teams as Beekeepers</a:t>
            </a:r>
          </a:p>
        </p:txBody>
      </p:sp>
      <p:pic>
        <p:nvPicPr>
          <p:cNvPr id="862" name="Shape 8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3450" y="1367574"/>
            <a:ext cx="1963350" cy="349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Shape 8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592812"/>
            <a:ext cx="5404300" cy="3039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0194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Externalities and Sports</a:t>
            </a:r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3450" y="1367574"/>
            <a:ext cx="1963350" cy="3490401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/>
        </p:nvSpPr>
        <p:spPr>
          <a:xfrm>
            <a:off x="491725" y="1348325"/>
            <a:ext cx="6101700" cy="352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Char char="●"/>
            </a:pPr>
            <a:r>
              <a:rPr lang="en" sz="3000" dirty="0"/>
              <a:t>Externality: an effect created by one individual or group whose effects are felt by others.</a:t>
            </a:r>
          </a:p>
          <a:p>
            <a:pPr marL="914400" lvl="1" indent="-419100" rtl="0">
              <a:spcBef>
                <a:spcPts val="0"/>
              </a:spcBef>
              <a:buSzPct val="100000"/>
              <a:buChar char="○"/>
            </a:pPr>
            <a:r>
              <a:rPr lang="en" sz="3000" dirty="0"/>
              <a:t>Can be positive or negative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●"/>
            </a:pPr>
            <a:r>
              <a:rPr lang="en" sz="3000" dirty="0"/>
              <a:t>What are some examples</a:t>
            </a:r>
            <a:r>
              <a:rPr lang="en" sz="3000" dirty="0" smtClean="0"/>
              <a:t>?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9577519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Externalities and Sports</a:t>
            </a:r>
          </a:p>
        </p:txBody>
      </p:sp>
      <p:pic>
        <p:nvPicPr>
          <p:cNvPr id="876" name="Shape 8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3450" y="1367574"/>
            <a:ext cx="1963350" cy="3490401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Shape 877"/>
          <p:cNvSpPr txBox="1"/>
          <p:nvPr/>
        </p:nvSpPr>
        <p:spPr>
          <a:xfrm>
            <a:off x="491725" y="1348325"/>
            <a:ext cx="6075600" cy="352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Char char="●"/>
            </a:pPr>
            <a:r>
              <a:rPr lang="en" sz="3000"/>
              <a:t>Externality: an effect created by one individual or group whose effects are felt by others.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000"/>
              <a:t>What are some solutions to the externality problem?</a:t>
            </a:r>
          </a:p>
        </p:txBody>
      </p:sp>
    </p:spTree>
    <p:extLst>
      <p:ext uri="{BB962C8B-B14F-4D97-AF65-F5344CB8AC3E}">
        <p14:creationId xmlns:p14="http://schemas.microsoft.com/office/powerpoint/2010/main" val="25425187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Externalities Solved</a:t>
            </a:r>
          </a:p>
        </p:txBody>
      </p:sp>
      <p:sp>
        <p:nvSpPr>
          <p:cNvPr id="883" name="Shape 883"/>
          <p:cNvSpPr txBox="1"/>
          <p:nvPr/>
        </p:nvSpPr>
        <p:spPr>
          <a:xfrm>
            <a:off x="491725" y="1348325"/>
            <a:ext cx="4843500" cy="352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3000"/>
              <a:t>Joint ownership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3000"/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3000"/>
              <a:t>Tax and subsidize (or just tax if the externality is negative)</a:t>
            </a:r>
          </a:p>
        </p:txBody>
      </p:sp>
      <p:pic>
        <p:nvPicPr>
          <p:cNvPr id="884" name="Shape 8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225" y="2010587"/>
            <a:ext cx="3351450" cy="220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40446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90" name="Shape 8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Shape 891"/>
          <p:cNvSpPr txBox="1"/>
          <p:nvPr/>
        </p:nvSpPr>
        <p:spPr>
          <a:xfrm>
            <a:off x="5825300" y="4729275"/>
            <a:ext cx="2778899" cy="30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u="sng">
                <a:solidFill>
                  <a:srgbClr val="FF0000"/>
                </a:solidFill>
                <a:hlinkClick r:id="rId4"/>
              </a:rPr>
              <a:t>Ownership Information</a:t>
            </a:r>
          </a:p>
        </p:txBody>
      </p:sp>
    </p:spTree>
    <p:extLst>
      <p:ext uri="{BB962C8B-B14F-4D97-AF65-F5344CB8AC3E}">
        <p14:creationId xmlns:p14="http://schemas.microsoft.com/office/powerpoint/2010/main" val="39828801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 txBox="1"/>
          <p:nvPr/>
        </p:nvSpPr>
        <p:spPr>
          <a:xfrm>
            <a:off x="5798625" y="215250"/>
            <a:ext cx="3072899" cy="371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990000"/>
                </a:solidFill>
              </a:rPr>
              <a:t>Analysis of ongoing stadium discussion: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 b="1" u="sng">
                <a:solidFill>
                  <a:schemeClr val="hlink"/>
                </a:solidFill>
                <a:hlinkClick r:id="rId3"/>
              </a:rPr>
              <a:t>FieldOfSchemes.com</a:t>
            </a:r>
          </a:p>
          <a:p>
            <a:pPr lvl="0" algn="ctr" rtl="0">
              <a:spcBef>
                <a:spcPts val="0"/>
              </a:spcBef>
              <a:buNone/>
            </a:pPr>
            <a:endParaRPr sz="2000" b="1">
              <a:solidFill>
                <a:srgbClr val="99000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000" b="1" u="sng">
                <a:solidFill>
                  <a:schemeClr val="hlink"/>
                </a:solidFill>
                <a:hlinkClick r:id="rId4"/>
              </a:rPr>
              <a:t>https://youtu.be/ouQJJ4mP4hI</a:t>
            </a:r>
          </a:p>
          <a:p>
            <a:pPr lvl="0" algn="ctr" rtl="0">
              <a:spcBef>
                <a:spcPts val="0"/>
              </a:spcBef>
              <a:buNone/>
            </a:pPr>
            <a:endParaRPr sz="2000" b="1">
              <a:solidFill>
                <a:srgbClr val="99000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990000"/>
                </a:solidFill>
              </a:rPr>
              <a:t>JC Bradbury discusses why stadium subsidies almost always win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990000"/>
                </a:solidFill>
              </a:rPr>
              <a:t>(</a:t>
            </a:r>
            <a:r>
              <a:rPr lang="en" sz="2000" b="1" u="sng">
                <a:solidFill>
                  <a:schemeClr val="hlink"/>
                </a:solidFill>
                <a:hlinkClick r:id="rId5"/>
              </a:rPr>
              <a:t>ReasonTV</a:t>
            </a:r>
            <a:r>
              <a:rPr lang="en" sz="2000" b="1">
                <a:solidFill>
                  <a:srgbClr val="990000"/>
                </a:solidFill>
              </a:rPr>
              <a:t>)</a:t>
            </a:r>
          </a:p>
        </p:txBody>
      </p:sp>
      <p:sp>
        <p:nvSpPr>
          <p:cNvPr id="897" name="Shape 897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Sports Subsidy Costs &amp; Costs</a:t>
            </a:r>
          </a:p>
        </p:txBody>
      </p:sp>
      <p:sp>
        <p:nvSpPr>
          <p:cNvPr id="898" name="Shape 898">
            <a:hlinkClick r:id="rId6"/>
          </p:cNvPr>
          <p:cNvSpPr/>
          <p:nvPr/>
        </p:nvSpPr>
        <p:spPr>
          <a:xfrm>
            <a:off x="457200" y="211425"/>
            <a:ext cx="5301974" cy="3976474"/>
          </a:xfrm>
          <a:prstGeom prst="rect">
            <a:avLst/>
          </a:prstGeom>
          <a:blipFill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524264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Investing in a Sports Facility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2400" y="1123950"/>
                <a:ext cx="8839200" cy="372569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Investing in a sports facility – a stadium, ballpark, arena, bowling alley – has initial costs and future payoffs.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It makes economic sense to build a sports facility if:</a:t>
                </a:r>
              </a:p>
              <a:p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𝑁𝑃𝑉</m:t>
                    </m:r>
                    <m:r>
                      <a:rPr lang="en-US" sz="2000" b="0" i="1" smtClean="0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(1+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/>
                          </a:rPr>
                          <m:t>&gt;0,</m:t>
                        </m:r>
                      </m:e>
                    </m:nary>
                  </m:oMath>
                </a14:m>
                <a:endParaRPr lang="en-US" sz="2000" b="0" dirty="0" smtClean="0"/>
              </a:p>
              <a:p>
                <a:r>
                  <a:rPr lang="en-US" sz="2000" dirty="0" smtClean="0"/>
                  <a:t>where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/>
                  <a:t> - net profit on operations in period t</a:t>
                </a:r>
              </a:p>
              <a:p>
                <a:r>
                  <a:rPr lang="en-US" sz="2000" dirty="0" smtClean="0"/>
                  <a:t>T – the useful life of the facility</a:t>
                </a:r>
              </a:p>
              <a:p>
                <a:r>
                  <a:rPr lang="en-US" sz="2000" dirty="0" err="1" smtClean="0"/>
                  <a:t>i</a:t>
                </a:r>
                <a:r>
                  <a:rPr lang="en-US" sz="2000" dirty="0" smtClean="0"/>
                  <a:t> – discount rate</a:t>
                </a:r>
              </a:p>
              <a:p>
                <a:r>
                  <a:rPr lang="en-US" sz="2000" dirty="0" smtClean="0"/>
                  <a:t>I – initial investment to acquire the land and construct the facility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14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123950"/>
                <a:ext cx="8839200" cy="3725698"/>
              </a:xfrm>
              <a:blipFill rotWithShape="1">
                <a:blip r:embed="rId3"/>
                <a:stretch>
                  <a:fillRect l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7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Economic Impact Studies</a:t>
            </a:r>
          </a:p>
        </p:txBody>
      </p:sp>
      <p:sp>
        <p:nvSpPr>
          <p:cNvPr id="904" name="Shape 904">
            <a:hlinkClick r:id="rId3"/>
          </p:cNvPr>
          <p:cNvSpPr/>
          <p:nvPr/>
        </p:nvSpPr>
        <p:spPr>
          <a:xfrm>
            <a:off x="247800" y="215250"/>
            <a:ext cx="5203899" cy="39029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05" name="Shape 905"/>
          <p:cNvSpPr txBox="1"/>
          <p:nvPr/>
        </p:nvSpPr>
        <p:spPr>
          <a:xfrm>
            <a:off x="5749075" y="215250"/>
            <a:ext cx="3122399" cy="390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b="1">
                <a:solidFill>
                  <a:srgbClr val="990000"/>
                </a:solidFill>
              </a:rPr>
              <a:t>London’s Olympic Sized Budget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b="1">
                <a:solidFill>
                  <a:srgbClr val="990000"/>
                </a:solidFill>
              </a:rPr>
              <a:t>(</a:t>
            </a:r>
            <a:r>
              <a:rPr lang="en" sz="2200" b="1" u="sng">
                <a:solidFill>
                  <a:schemeClr val="hlink"/>
                </a:solidFill>
                <a:hlinkClick r:id="rId5"/>
              </a:rPr>
              <a:t>link</a:t>
            </a:r>
            <a:r>
              <a:rPr lang="en" sz="2200" b="1">
                <a:solidFill>
                  <a:srgbClr val="990000"/>
                </a:solidFill>
              </a:rPr>
              <a:t>)</a:t>
            </a:r>
          </a:p>
          <a:p>
            <a:pPr lvl="0" algn="ctr" rtl="0">
              <a:spcBef>
                <a:spcPts val="0"/>
              </a:spcBef>
              <a:buNone/>
            </a:pPr>
            <a:endParaRPr sz="2200" b="1">
              <a:solidFill>
                <a:srgbClr val="99000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200" b="1" u="sng">
                <a:solidFill>
                  <a:schemeClr val="hlink"/>
                </a:solidFill>
                <a:hlinkClick r:id="rId6"/>
              </a:rPr>
              <a:t>https://youtu.be/8HmWWZsSc0c</a:t>
            </a:r>
          </a:p>
          <a:p>
            <a:pPr lvl="0" algn="ctr" rtl="0">
              <a:spcBef>
                <a:spcPts val="0"/>
              </a:spcBef>
              <a:buNone/>
            </a:pPr>
            <a:endParaRPr sz="2200" b="1">
              <a:solidFill>
                <a:srgbClr val="99000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200" b="1">
                <a:solidFill>
                  <a:srgbClr val="990000"/>
                </a:solidFill>
              </a:rPr>
              <a:t>GDP growth before and after hosting the olympics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b="1">
                <a:solidFill>
                  <a:srgbClr val="990000"/>
                </a:solidFill>
              </a:rPr>
              <a:t>(</a:t>
            </a:r>
            <a:r>
              <a:rPr lang="en" sz="2200" b="1" u="sng">
                <a:solidFill>
                  <a:schemeClr val="hlink"/>
                </a:solidFill>
                <a:hlinkClick r:id="rId7"/>
              </a:rPr>
              <a:t>link</a:t>
            </a:r>
            <a:r>
              <a:rPr lang="en" sz="2200" b="1">
                <a:solidFill>
                  <a:srgbClr val="990000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0799401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Subsidizing Owner Losses</a:t>
            </a:r>
          </a:p>
        </p:txBody>
      </p:sp>
      <p:sp>
        <p:nvSpPr>
          <p:cNvPr id="911" name="Shape 911"/>
          <p:cNvSpPr txBox="1"/>
          <p:nvPr/>
        </p:nvSpPr>
        <p:spPr>
          <a:xfrm>
            <a:off x="491725" y="1348325"/>
            <a:ext cx="4843500" cy="352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2200"/>
              <a:t>Owners could actually lose money in some special circumstances despite their market power</a:t>
            </a:r>
          </a:p>
          <a:p>
            <a:pPr marL="457200" lvl="0" indent="-3683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2200"/>
              <a:t>What are there options if they are losing money?</a:t>
            </a:r>
          </a:p>
          <a:p>
            <a:pPr marL="914400" lvl="1" indent="-3683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en" sz="2200"/>
              <a:t>Become a minor league team</a:t>
            </a:r>
          </a:p>
          <a:p>
            <a:pPr marL="914400" lvl="1" indent="-3683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en" sz="2200"/>
              <a:t>Move</a:t>
            </a:r>
          </a:p>
        </p:txBody>
      </p:sp>
      <p:pic>
        <p:nvPicPr>
          <p:cNvPr id="912" name="Shape 9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550" y="1645925"/>
            <a:ext cx="2381250" cy="293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94912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Subsidizing Owner Losses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491725" y="1348325"/>
            <a:ext cx="4843500" cy="352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/>
              <a:t>How could they lose money?</a:t>
            </a: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Are accounting or economic profits below 0?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When should they be subsidized, then?</a:t>
            </a: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Where would the money come from?</a:t>
            </a:r>
          </a:p>
        </p:txBody>
      </p:sp>
      <p:pic>
        <p:nvPicPr>
          <p:cNvPr id="919" name="Shape 9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550" y="1645925"/>
            <a:ext cx="2381250" cy="293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46951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Cost-benefit Analysis in Sports</a:t>
            </a:r>
          </a:p>
        </p:txBody>
      </p:sp>
      <p:pic>
        <p:nvPicPr>
          <p:cNvPr id="925" name="Shape 9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837" y="1237800"/>
            <a:ext cx="3210324" cy="361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78900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Cost-benefit Analysis in Sports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457200" y="1311750"/>
            <a:ext cx="5359499" cy="341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Char char="●"/>
            </a:pPr>
            <a:r>
              <a:rPr lang="en" sz="3000"/>
              <a:t>Sports subsidy costs come in three flavors:</a:t>
            </a:r>
          </a:p>
          <a:p>
            <a:pPr marL="914400" lvl="1" indent="-419100" rtl="0">
              <a:spcBef>
                <a:spcPts val="0"/>
              </a:spcBef>
              <a:buSzPct val="100000"/>
              <a:buChar char="○"/>
            </a:pPr>
            <a:r>
              <a:rPr lang="en" sz="3000"/>
              <a:t>Infrastructure Subsidies</a:t>
            </a:r>
          </a:p>
          <a:p>
            <a:pPr marL="914400" lvl="1" indent="-419100" rtl="0">
              <a:spcBef>
                <a:spcPts val="0"/>
              </a:spcBef>
              <a:buSzPct val="100000"/>
              <a:buChar char="○"/>
            </a:pPr>
            <a:r>
              <a:rPr lang="en" sz="3000"/>
              <a:t>Operating Subsidies</a:t>
            </a:r>
          </a:p>
          <a:p>
            <a:pPr marL="914400" lvl="1" indent="-419100">
              <a:spcBef>
                <a:spcPts val="0"/>
              </a:spcBef>
              <a:buSzPct val="100000"/>
              <a:buChar char="○"/>
            </a:pPr>
            <a:r>
              <a:rPr lang="en" sz="3000"/>
              <a:t>Stadium Construction Subsidies</a:t>
            </a:r>
          </a:p>
        </p:txBody>
      </p:sp>
    </p:spTree>
    <p:extLst>
      <p:ext uri="{BB962C8B-B14F-4D97-AF65-F5344CB8AC3E}">
        <p14:creationId xmlns:p14="http://schemas.microsoft.com/office/powerpoint/2010/main" val="26324899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Costs: Infrastructure Subsidies</a:t>
            </a:r>
          </a:p>
        </p:txBody>
      </p:sp>
      <p:sp>
        <p:nvSpPr>
          <p:cNvPr id="937" name="Shape 937"/>
          <p:cNvSpPr txBox="1"/>
          <p:nvPr/>
        </p:nvSpPr>
        <p:spPr>
          <a:xfrm>
            <a:off x="457200" y="1311750"/>
            <a:ext cx="5393999" cy="341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/>
              <a:t>Consist of payments made to reduce the costs of public services to the team’s facilities.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Water, electricity, roads/freeways, police, fire, and ambulance services.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These are common for many large businesses, not just sports (Costco).</a:t>
            </a:r>
          </a:p>
        </p:txBody>
      </p:sp>
      <p:sp>
        <p:nvSpPr>
          <p:cNvPr id="938" name="Shape 938"/>
          <p:cNvSpPr txBox="1"/>
          <p:nvPr/>
        </p:nvSpPr>
        <p:spPr>
          <a:xfrm>
            <a:off x="5851200" y="14498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Costco Subsidy Pocatello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Boeing &amp; Largest State Subsidy Ever</a:t>
            </a:r>
          </a:p>
        </p:txBody>
      </p:sp>
    </p:spTree>
    <p:extLst>
      <p:ext uri="{BB962C8B-B14F-4D97-AF65-F5344CB8AC3E}">
        <p14:creationId xmlns:p14="http://schemas.microsoft.com/office/powerpoint/2010/main" val="31686473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Costs: Operating Subsidies</a:t>
            </a:r>
          </a:p>
        </p:txBody>
      </p:sp>
      <p:sp>
        <p:nvSpPr>
          <p:cNvPr id="944" name="Shape 944"/>
          <p:cNvSpPr txBox="1"/>
          <p:nvPr/>
        </p:nvSpPr>
        <p:spPr>
          <a:xfrm>
            <a:off x="457200" y="1311750"/>
            <a:ext cx="5393999" cy="341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/>
              <a:t>Consist of reductions in cost of leasing or using public spaces: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Few owners actually own the venue.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Might receive all revenue from ads in stadium, despite not being the owner.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Reduced property-tax rates.</a:t>
            </a:r>
          </a:p>
        </p:txBody>
      </p:sp>
      <p:sp>
        <p:nvSpPr>
          <p:cNvPr id="945" name="Shape 945"/>
          <p:cNvSpPr txBox="1"/>
          <p:nvPr/>
        </p:nvSpPr>
        <p:spPr>
          <a:xfrm>
            <a:off x="5686800" y="1423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Requirements to Host the Super Bowl</a:t>
            </a:r>
          </a:p>
        </p:txBody>
      </p:sp>
    </p:spTree>
    <p:extLst>
      <p:ext uri="{BB962C8B-B14F-4D97-AF65-F5344CB8AC3E}">
        <p14:creationId xmlns:p14="http://schemas.microsoft.com/office/powerpoint/2010/main" val="30500955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/>
              <a:t>Costs: Stadium Construction Subsidies</a:t>
            </a:r>
          </a:p>
        </p:txBody>
      </p:sp>
      <p:sp>
        <p:nvSpPr>
          <p:cNvPr id="951" name="Shape 951"/>
          <p:cNvSpPr txBox="1"/>
          <p:nvPr/>
        </p:nvSpPr>
        <p:spPr>
          <a:xfrm>
            <a:off x="457200" y="1311750"/>
            <a:ext cx="6904199" cy="341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/>
              <a:t>When taxpayers fund the construction of new stadiums.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Political support from contractors, etc.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May tie team to city through long lease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Must be collected over time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Politically palatable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Cash payments demanded by others if given to team owners.</a:t>
            </a:r>
          </a:p>
        </p:txBody>
      </p:sp>
    </p:spTree>
    <p:extLst>
      <p:ext uri="{BB962C8B-B14F-4D97-AF65-F5344CB8AC3E}">
        <p14:creationId xmlns:p14="http://schemas.microsoft.com/office/powerpoint/2010/main" val="37335594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Benefits: Direct vs Indirect</a:t>
            </a:r>
          </a:p>
        </p:txBody>
      </p:sp>
      <p:sp>
        <p:nvSpPr>
          <p:cNvPr id="957" name="Shape 957"/>
          <p:cNvSpPr txBox="1"/>
          <p:nvPr/>
        </p:nvSpPr>
        <p:spPr>
          <a:xfrm>
            <a:off x="457200" y="1311750"/>
            <a:ext cx="8229600" cy="341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/>
              <a:t>Direct Economic Activity Benefits: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Happen in construction of stadium or in the stadium afterward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Indirect Economic Activity Benefits: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Happen in community surrounding stadium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Again, these are only benefits if they are creating benefits that would not have been realized otherwise. (Make sure we aren’t moving money from “left hand to the right”…)</a:t>
            </a:r>
          </a:p>
        </p:txBody>
      </p:sp>
    </p:spTree>
    <p:extLst>
      <p:ext uri="{BB962C8B-B14F-4D97-AF65-F5344CB8AC3E}">
        <p14:creationId xmlns:p14="http://schemas.microsoft.com/office/powerpoint/2010/main" val="36629971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Benefits: New Economic Activity</a:t>
            </a:r>
          </a:p>
        </p:txBody>
      </p:sp>
      <p:sp>
        <p:nvSpPr>
          <p:cNvPr id="963" name="Shape 963"/>
          <p:cNvSpPr txBox="1"/>
          <p:nvPr/>
        </p:nvSpPr>
        <p:spPr>
          <a:xfrm>
            <a:off x="457200" y="1311750"/>
            <a:ext cx="8229600" cy="341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A firm wants to start up in the Pacific Northwest, and looks at Seattle and Portland.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Indifferent between the cities, but Seattle has 2 pro teams to Portland’s one, so firm goes to Seattle.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This would be New Economic Activity.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We can’t count businesses already in place as benefits of a professional team!</a:t>
            </a:r>
          </a:p>
        </p:txBody>
      </p:sp>
    </p:spTree>
    <p:extLst>
      <p:ext uri="{BB962C8B-B14F-4D97-AF65-F5344CB8AC3E}">
        <p14:creationId xmlns:p14="http://schemas.microsoft.com/office/powerpoint/2010/main" val="34714143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458200" cy="857400"/>
          </a:xfrm>
        </p:spPr>
        <p:txBody>
          <a:bodyPr/>
          <a:lstStyle/>
          <a:p>
            <a:r>
              <a:rPr lang="en-US" sz="3200" dirty="0" smtClean="0"/>
              <a:t>Investing in a Facility: Numerical Example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2400" y="1123950"/>
                <a:ext cx="8839200" cy="372569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Suppose the initial construction cost for a baseball park is $500 </a:t>
                </a:r>
                <a:r>
                  <a:rPr lang="en-US" sz="2000" dirty="0" err="1" smtClean="0"/>
                  <a:t>mln</a:t>
                </a:r>
                <a:r>
                  <a:rPr lang="en-US" sz="2000" dirty="0" smtClean="0"/>
                  <a:t>. The useful economic life of the new ballpark is 20 years, and the appropriate discount rate is 10%. Assume that the expected operating profit is $60 </a:t>
                </a:r>
                <a:r>
                  <a:rPr lang="en-US" sz="2000" dirty="0" err="1" smtClean="0"/>
                  <a:t>mln</a:t>
                </a:r>
                <a:r>
                  <a:rPr lang="en-US" sz="2000" dirty="0" smtClean="0"/>
                  <a:t> a year.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Then the Net Present Value of the facility is:</a:t>
                </a:r>
              </a:p>
              <a:p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𝑁𝑃𝑉</m:t>
                    </m:r>
                    <m:r>
                      <a:rPr lang="en-US" sz="2000" b="0" i="1" smtClean="0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/>
                          </a:rPr>
                          <m:t>20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/>
                              </a:rPr>
                              <m:t>$60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(1+0.1)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smtClean="0">
                            <a:latin typeface="Cambria Math"/>
                          </a:rPr>
                          <m:t>−500=$10.84 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𝑚𝑙𝑛</m:t>
                        </m:r>
                        <m:r>
                          <a:rPr lang="en-US" sz="2000" b="0" i="1" smtClean="0">
                            <a:latin typeface="Cambria Math"/>
                          </a:rPr>
                          <m:t>&gt;0</m:t>
                        </m:r>
                      </m:e>
                    </m:nary>
                  </m:oMath>
                </a14:m>
                <a:endParaRPr lang="en-US" sz="2000" b="0" dirty="0" smtClean="0"/>
              </a:p>
              <a:p>
                <a:endParaRPr lang="en-US" sz="1400" dirty="0"/>
              </a:p>
              <a:p>
                <a:r>
                  <a:rPr lang="en-US" sz="2000" dirty="0" smtClean="0"/>
                  <a:t>Conclusion: economically viable</a:t>
                </a: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123950"/>
                <a:ext cx="8839200" cy="3725698"/>
              </a:xfrm>
              <a:blipFill rotWithShape="1">
                <a:blip r:embed="rId3"/>
                <a:stretch>
                  <a:fillRect l="-759" r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32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Benefits: New Economic Activity</a:t>
            </a:r>
          </a:p>
        </p:txBody>
      </p:sp>
      <p:sp>
        <p:nvSpPr>
          <p:cNvPr id="969" name="Shape 969"/>
          <p:cNvSpPr txBox="1"/>
          <p:nvPr/>
        </p:nvSpPr>
        <p:spPr>
          <a:xfrm>
            <a:off x="457200" y="1311750"/>
            <a:ext cx="4651800" cy="341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/>
              <a:t>Multipliers - How much does one dollar change the economy?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Changing the money multiplier from 1.9 to 2 on a $100M cash flow increases the benefit by $5.3M!</a:t>
            </a:r>
          </a:p>
        </p:txBody>
      </p:sp>
      <p:pic>
        <p:nvPicPr>
          <p:cNvPr id="970" name="Shape 9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425" y="1403750"/>
            <a:ext cx="3000375" cy="3371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02745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458200" cy="857400"/>
          </a:xfrm>
        </p:spPr>
        <p:txBody>
          <a:bodyPr/>
          <a:lstStyle/>
          <a:p>
            <a:r>
              <a:rPr lang="en-US" sz="3200" dirty="0" smtClean="0"/>
              <a:t>Investing in a Facility: Let’s add taxes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2400" y="1123950"/>
                <a:ext cx="8839200" cy="372569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Corporate tax on profit: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r>
                  <a:rPr lang="en-US" sz="2000" dirty="0" smtClean="0"/>
                  <a:t>. Thus investor pays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𝜏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/>
                  <a:t> and keeps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(1−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𝜏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)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/>
                  <a:t> each period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Depreciation: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/>
                  <a:t>.Tax rules allow the investor to deduct depreciation of the ballpark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/>
                  <a:t> .Depreciation is deductible, so the tax is levied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Thus the investor pays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𝜏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 and gets to 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𝜏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1−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𝜏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Net Present Value is:</a:t>
                </a:r>
              </a:p>
              <a:p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𝑁𝑃𝑉</m:t>
                    </m:r>
                    <m:r>
                      <a:rPr lang="en-US" sz="2000" b="0" i="1" smtClean="0">
                        <a:latin typeface="Cambria Math"/>
                      </a:rPr>
                      <m:t>=(1−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𝜏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)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(1+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smtClean="0">
                            <a:latin typeface="Cambria Math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𝜏</m:t>
                        </m:r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(1+</m:t>
                                    </m:r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𝐼</m:t>
                            </m:r>
                          </m:e>
                        </m:nary>
                      </m:e>
                    </m:nary>
                  </m:oMath>
                </a14:m>
                <a:endParaRPr lang="en-US" sz="2000" b="0" dirty="0" smtClean="0"/>
              </a:p>
              <a:p>
                <a:endParaRPr lang="en-US" sz="1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123950"/>
                <a:ext cx="8839200" cy="3725698"/>
              </a:xfrm>
              <a:blipFill rotWithShape="1">
                <a:blip r:embed="rId3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29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5978"/>
            <a:ext cx="8915400" cy="857400"/>
          </a:xfrm>
        </p:spPr>
        <p:txBody>
          <a:bodyPr/>
          <a:lstStyle/>
          <a:p>
            <a:r>
              <a:rPr lang="en-US" sz="3200" dirty="0" smtClean="0"/>
              <a:t>Investing in a Facility: Let’s add Scrap Value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2400" y="1123950"/>
                <a:ext cx="8839200" cy="372569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Scrap Value is what the land and facility are worth at the end of the facility’s useful life.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Can be positive or negative.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Usually scrap value is positive: (1) land ends to appreciate, (2) some rubble may command high prices (fans may buy pieces as memorabilia)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Sometimes scrap value can be negative: (1) land value may not appreciate fast enough, (2) large costs of demolition and hauling he rubble could be greater than the market value of land and rubble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Let S be scrap value.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Then the Net Present Value of the facility is:</a:t>
                </a:r>
              </a:p>
              <a:p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𝑁𝑃𝑉</m:t>
                    </m:r>
                    <m:r>
                      <a:rPr lang="en-US" sz="2000" i="1">
                        <a:latin typeface="Cambria Math"/>
                      </a:rPr>
                      <m:t>=(1−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𝜏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) 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</a:rPr>
                          <m:t>𝑡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(1+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p>
                          </m:den>
                        </m:f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𝜏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1+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1+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𝐼</m:t>
                            </m:r>
                          </m:e>
                        </m:nary>
                      </m:e>
                    </m:nary>
                  </m:oMath>
                </a14:m>
                <a:endParaRPr lang="en-US" sz="2000" dirty="0"/>
              </a:p>
              <a:p>
                <a:endParaRPr lang="en-US" sz="1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123950"/>
                <a:ext cx="8839200" cy="3725698"/>
              </a:xfrm>
              <a:blipFill rotWithShape="1">
                <a:blip r:embed="rId3"/>
                <a:stretch>
                  <a:fillRect l="-621" b="-15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72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5978"/>
            <a:ext cx="8915400" cy="857400"/>
          </a:xfrm>
        </p:spPr>
        <p:txBody>
          <a:bodyPr/>
          <a:lstStyle/>
          <a:p>
            <a:r>
              <a:rPr lang="en-US" sz="3200" dirty="0" smtClean="0"/>
              <a:t>Back to the Numerical Example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2400" y="1123950"/>
                <a:ext cx="8839200" cy="372569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Suppose we have straight-line depreciation of 1/20 of initial investment each year (= $25 </a:t>
                </a:r>
                <a:r>
                  <a:rPr lang="en-US" sz="2000" dirty="0" err="1" smtClean="0"/>
                  <a:t>mln</a:t>
                </a:r>
                <a:r>
                  <a:rPr lang="en-US" sz="2000" dirty="0" smtClean="0"/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Suppose scrap value is $50 </a:t>
                </a:r>
                <a:r>
                  <a:rPr lang="en-US" sz="2000" dirty="0" err="1" smtClean="0"/>
                  <a:t>mln</a:t>
                </a: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Suppose the corporate tax rate is 20%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Then the Net Present Value of the facility is:</a:t>
                </a:r>
              </a:p>
              <a:p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𝑁𝑃𝑉</m:t>
                    </m:r>
                    <m:r>
                      <a:rPr lang="en-US" sz="2000" i="1">
                        <a:latin typeface="Cambria Math"/>
                      </a:rPr>
                      <m:t>=(1−0.2) 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/>
                          </a:rPr>
                          <m:t>𝑡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/>
                          </a:rPr>
                          <m:t>20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/>
                              </a:rPr>
                              <m:t>$60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(1+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0.1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p>
                          </m:den>
                        </m:f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/>
                          </a:rPr>
                          <m:t>0.2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20</m:t>
                            </m:r>
                          </m:sup>
                          <m:e>
                            <m:eqArr>
                              <m:eqArr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$25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1+</m:t>
                                            </m:r>
                                            <m:r>
                                              <a:rPr lang="en-US" sz="2000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0.1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$50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1+</m:t>
                                            </m:r>
                                            <m:r>
                                              <a:rPr lang="en-US" sz="2000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0.1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20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500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=−$41,308,000 </m:t>
                                </m:r>
                              </m:e>
                            </m:eqArr>
                          </m:e>
                        </m:nary>
                      </m:e>
                    </m:nary>
                  </m:oMath>
                </a14:m>
                <a:endParaRPr lang="en-US" sz="2000" dirty="0"/>
              </a:p>
              <a:p>
                <a:endParaRPr lang="en-US" sz="1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Conclusion: economically </a:t>
                </a:r>
                <a:r>
                  <a:rPr lang="en-US" sz="2000" dirty="0" smtClean="0"/>
                  <a:t>NOT viable (will be abandoned by private investors)</a:t>
                </a: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123950"/>
                <a:ext cx="8839200" cy="3725698"/>
              </a:xfrm>
              <a:blipFill rotWithShape="1">
                <a:blip r:embed="rId3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82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The Giants-Jets Stadium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2400" y="1123950"/>
                <a:ext cx="8839200" cy="372569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Calculation of NPV is even more complicated by multi-period investment.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Consider the Giants-Jets Stadium (opened 2010).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Total Construction Cost = $1.6 </a:t>
                </a:r>
                <a:r>
                  <a:rPr lang="en-US" sz="2000" dirty="0" err="1" smtClean="0"/>
                  <a:t>bln</a:t>
                </a:r>
                <a:r>
                  <a:rPr lang="en-US" sz="2000" dirty="0" smtClean="0"/>
                  <a:t> (spent as $200 </a:t>
                </a:r>
                <a:r>
                  <a:rPr lang="en-US" sz="2000" dirty="0" err="1" smtClean="0"/>
                  <a:t>mln</a:t>
                </a:r>
                <a:r>
                  <a:rPr lang="en-US" sz="2000" dirty="0" smtClean="0"/>
                  <a:t> in 2007, $500 </a:t>
                </a:r>
                <a:r>
                  <a:rPr lang="en-US" sz="2000" dirty="0" err="1" smtClean="0"/>
                  <a:t>mln</a:t>
                </a:r>
                <a:r>
                  <a:rPr lang="en-US" sz="2000" dirty="0" smtClean="0"/>
                  <a:t> in 2008 and 2009, $400 </a:t>
                </a:r>
                <a:r>
                  <a:rPr lang="en-US" sz="2000" dirty="0" err="1" smtClean="0"/>
                  <a:t>mln</a:t>
                </a:r>
                <a:r>
                  <a:rPr lang="en-US" sz="2000" dirty="0" smtClean="0"/>
                  <a:t> in 2010). </a:t>
                </a:r>
              </a:p>
              <a:p>
                <a:r>
                  <a:rPr lang="en-US" sz="2000" dirty="0" smtClean="0"/>
                  <a:t>Thus the initial investment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𝐼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$200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1.12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$500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1.12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$500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(1.12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$400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(1.12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=$1,187,270,000</m:t>
                    </m:r>
                  </m:oMath>
                </a14:m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 operating profits only start in 2010. </a:t>
                </a: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If th</a:t>
                </a:r>
                <a:r>
                  <a:rPr lang="en-US" sz="2000" dirty="0" smtClean="0"/>
                  <a:t>e new stadium has a 30-year operating life, the present value of the operating profits will be: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𝑃𝑉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𝑅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latin typeface="Cambria Math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/>
                          </a:rPr>
                          <m:t>=4</m:t>
                        </m:r>
                      </m:sub>
                      <m:sup>
                        <m:r>
                          <a:rPr lang="en-US" sz="2000" b="0" i="1" smtClean="0">
                            <a:latin typeface="Cambria Math"/>
                          </a:rPr>
                          <m:t>33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(1.12)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 To make economic sense, the PV of operating profits must be greater than the initial investment I.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/>
                  <a:t> must be at least $231,888,671.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Why such high numbers? (1) Profits don’t start till 2010; (2) high discount rate</a:t>
                </a: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123950"/>
                <a:ext cx="8839200" cy="3725698"/>
              </a:xfrm>
              <a:blipFill rotWithShape="1">
                <a:blip r:embed="rId3"/>
                <a:stretch>
                  <a:fillRect l="-759" r="-1241" b="-14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215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11740</TotalTime>
  <Words>2351</Words>
  <Application>Microsoft Office PowerPoint</Application>
  <PresentationFormat>On-screen Show (16:9)</PresentationFormat>
  <Paragraphs>351</Paragraphs>
  <Slides>50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swiss</vt:lpstr>
      <vt:lpstr>Financing Sports Facilities</vt:lpstr>
      <vt:lpstr>Lesson Direction</vt:lpstr>
      <vt:lpstr>Lesson: Financing Sports Facilities</vt:lpstr>
      <vt:lpstr>Investing in a Sports Facility</vt:lpstr>
      <vt:lpstr>Investing in a Facility: Numerical Example</vt:lpstr>
      <vt:lpstr>Investing in a Facility: Let’s add taxes</vt:lpstr>
      <vt:lpstr>Investing in a Facility: Let’s add Scrap Value</vt:lpstr>
      <vt:lpstr>Back to the Numerical Example</vt:lpstr>
      <vt:lpstr>The Giants-Jets Stadium</vt:lpstr>
      <vt:lpstr>Private and Public Financing</vt:lpstr>
      <vt:lpstr>Private and Public Financing:  NFL</vt:lpstr>
      <vt:lpstr>PowerPoint Presentation</vt:lpstr>
      <vt:lpstr>PowerPoint Presentation</vt:lpstr>
      <vt:lpstr>PowerPoint Presentation</vt:lpstr>
      <vt:lpstr>PowerPoint Presentation</vt:lpstr>
      <vt:lpstr>Example: Nationals Park</vt:lpstr>
      <vt:lpstr>Example: Nationals Park</vt:lpstr>
      <vt:lpstr>Stadium Financing in the NFL</vt:lpstr>
      <vt:lpstr>Stadium Financing in the NFL</vt:lpstr>
      <vt:lpstr>Stadium Financing in the NFL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what are the arguments typically used?</vt:lpstr>
      <vt:lpstr>(-) Better Spent Elsewhere</vt:lpstr>
      <vt:lpstr>(-) Just Subsidizes Rich People</vt:lpstr>
      <vt:lpstr>(+) Needed to keep team competitive</vt:lpstr>
      <vt:lpstr>(-) If it’s so important, owners will do it</vt:lpstr>
      <vt:lpstr>PowerPoint Presentation</vt:lpstr>
      <vt:lpstr>Sports Teams as Beekeepers</vt:lpstr>
      <vt:lpstr>Externalities and Sports</vt:lpstr>
      <vt:lpstr>Externalities and Sports</vt:lpstr>
      <vt:lpstr>Externalities Solved</vt:lpstr>
      <vt:lpstr>PowerPoint Presentation</vt:lpstr>
      <vt:lpstr>PowerPoint Presentation</vt:lpstr>
      <vt:lpstr>PowerPoint Presentation</vt:lpstr>
      <vt:lpstr>Subsidizing Owner Losses</vt:lpstr>
      <vt:lpstr>Subsidizing Owner Losses</vt:lpstr>
      <vt:lpstr>Cost-benefit Analysis in Sports</vt:lpstr>
      <vt:lpstr>Cost-benefit Analysis in Sports</vt:lpstr>
      <vt:lpstr>Costs: Infrastructure Subsidies</vt:lpstr>
      <vt:lpstr>Costs: Operating Subsidies</vt:lpstr>
      <vt:lpstr>Costs: Stadium Construction Subsidies</vt:lpstr>
      <vt:lpstr>Benefits: Direct vs Indirect</vt:lpstr>
      <vt:lpstr>Benefits: New Economic Activity</vt:lpstr>
      <vt:lpstr>Benefits: New Economic Activity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Discrimination in Sports</dc:title>
  <dc:creator>Hiphopgirl</dc:creator>
  <cp:lastModifiedBy>Hiphopg</cp:lastModifiedBy>
  <cp:revision>60</cp:revision>
  <dcterms:modified xsi:type="dcterms:W3CDTF">2017-03-21T08:31:37Z</dcterms:modified>
</cp:coreProperties>
</file>